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83" r:id="rId7"/>
    <p:sldId id="261" r:id="rId8"/>
    <p:sldId id="267" r:id="rId9"/>
    <p:sldId id="268" r:id="rId10"/>
    <p:sldId id="277" r:id="rId11"/>
    <p:sldId id="270" r:id="rId12"/>
    <p:sldId id="269" r:id="rId13"/>
    <p:sldId id="266" r:id="rId14"/>
    <p:sldId id="271" r:id="rId15"/>
    <p:sldId id="280" r:id="rId16"/>
    <p:sldId id="281"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5" d="100"/>
          <a:sy n="85" d="100"/>
        </p:scale>
        <p:origin x="1896"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1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84229-7811-4FE6-939E-B305F79B2D36}" type="datetimeFigureOut">
              <a:rPr lang="en-US" smtClean="0"/>
              <a:pPr/>
              <a:t>7/5/2018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B4E50-FDA2-4D65-944E-AE5B93E1D8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MOST KNOW MY INTEREST IN HANSEN’S DISEASE (LEPROSY)</a:t>
            </a:r>
          </a:p>
          <a:p>
            <a:pPr>
              <a:buFontTx/>
              <a:buChar char="-"/>
            </a:pPr>
            <a:r>
              <a:rPr lang="en-US" dirty="0"/>
              <a:t> led to an interest in collecting stamps related to HD with no preconceived ideas about how many or how interesting such stamps might be</a:t>
            </a:r>
          </a:p>
          <a:p>
            <a:pPr>
              <a:buFontTx/>
              <a:buChar char="-"/>
            </a:pPr>
            <a:r>
              <a:rPr lang="en-US" dirty="0"/>
              <a:t>DABBLED IN COLLECTING BOY SCOUT STAMPS</a:t>
            </a:r>
          </a:p>
          <a:p>
            <a:r>
              <a:rPr lang="en-US" dirty="0"/>
              <a:t>- Never realizing that every country that exists of ever existed has stamps honoring Lord Baden Powell and Scouting</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Leprosy, Hansen’s Disease, </a:t>
            </a:r>
            <a:r>
              <a:rPr lang="en-US" dirty="0" err="1"/>
              <a:t>Lepra</a:t>
            </a:r>
            <a:r>
              <a:rPr lang="en-US" dirty="0"/>
              <a:t>, Leprosarium or any other what I call “keywords” do not appear on the stamp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new </a:t>
            </a:r>
            <a:r>
              <a:rPr lang="en-US" dirty="0" err="1"/>
              <a:t>acquisiition</a:t>
            </a:r>
            <a:r>
              <a:rPr lang="en-US" dirty="0"/>
              <a:t> - an airmail sheet from the United Arab Emirates depicts Dr Albert Switzer.  Stamps from many countries depict Dr Switzer.  In this case Dr Switzer is holding infants in front of a leprosy hospital.  My source for this included it as part of the stamp’s description, so I was able to find it on a routine interned search.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block was  similarly obtained – it honors Baba </a:t>
            </a:r>
            <a:r>
              <a:rPr lang="en-US" dirty="0" err="1"/>
              <a:t>Amte</a:t>
            </a:r>
            <a:r>
              <a:rPr lang="en-US" dirty="0"/>
              <a:t> – revered in India –(lived 1914-2008)  A disciple of Mahatma </a:t>
            </a:r>
            <a:r>
              <a:rPr lang="en-US" dirty="0" err="1"/>
              <a:t>Ghandi</a:t>
            </a:r>
            <a:r>
              <a:rPr lang="en-US" dirty="0"/>
              <a:t>. </a:t>
            </a:r>
            <a:r>
              <a:rPr lang="en-US" dirty="0" err="1"/>
              <a:t>Amte</a:t>
            </a:r>
            <a:r>
              <a:rPr lang="en-US" dirty="0"/>
              <a:t> founded three ashrams for treatment and rehabilitation of leprosy patients, disabled people, and people from marginalized sections of society.   Nowhere on the stamp is there a “keyword” to relate the stamp to HD</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stamp honors </a:t>
            </a:r>
            <a:r>
              <a:rPr lang="en-US" dirty="0" err="1"/>
              <a:t>Semisi</a:t>
            </a:r>
            <a:r>
              <a:rPr lang="en-US" dirty="0"/>
              <a:t> Maya , a Fijian artist  prominent during the 1970's and 80's for the amazing paintings he created despite being severely crippled by leprosy – A form of “finger painting” that has become a treasured art form.  This stamp honors him on “The Year of Disabled Persons” without mention of HD.</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3 of his paintings depicted on stamps that are now part of my collection.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very important to have knowledge of people, place, events, and things related to the topic of collection.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my exhibit a </a:t>
            </a:r>
            <a:r>
              <a:rPr lang="en-US" dirty="0" err="1"/>
              <a:t>Gulfpex</a:t>
            </a:r>
            <a:r>
              <a:rPr lang="en-US" dirty="0"/>
              <a:t>, these two Brazilian  postal tax stamps honor Eunice Weaver.  When I put this exhibit together, I could find very limited information about her – and no photographs of her.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Recently  I finally  found more  about this influential woman including this picture of Eunice Weaver with children of leprosy patients. For 30 years she was president of the Federation of Societies for Assistance to Lepers and for Control of Leprosy (formed in 1932). She represented Brazil in numerous international leprosy congresses and organized leprosy services in Paraguay, Cuba, Mexico, Guatemala, Costa Rica and Venezuela.</a:t>
            </a:r>
          </a:p>
        </p:txBody>
      </p:sp>
      <p:sp>
        <p:nvSpPr>
          <p:cNvPr id="4" name="Slide Number Placeholder 3"/>
          <p:cNvSpPr>
            <a:spLocks noGrp="1"/>
          </p:cNvSpPr>
          <p:nvPr>
            <p:ph type="sldNum" sz="quarter" idx="10"/>
          </p:nvPr>
        </p:nvSpPr>
        <p:spPr/>
        <p:txBody>
          <a:bodyPr/>
          <a:lstStyle/>
          <a:p>
            <a:fld id="{00AB4E50-FDA2-4D65-944E-AE5B93E1D8D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One of the many “beauties” of stamp collecting is the ability to combine two passions of our lives (art and stamps, nursing and stamps, transportation and stamps and so on with virtually endless combinations of passions/interests and topical stamp collecting.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my article on HD and Postage Stamps was published in The Star, a publication about HD that is distributed to about 150 countries</a:t>
            </a:r>
          </a:p>
          <a:p>
            <a:pPr>
              <a:buFontTx/>
              <a:buChar char="-"/>
            </a:pPr>
            <a:r>
              <a:rPr lang="en-US" dirty="0"/>
              <a:t>In it I discuss this opportunity that stamp collecting affords to “combine passions” </a:t>
            </a:r>
          </a:p>
          <a:p>
            <a:r>
              <a:rPr lang="en-US" dirty="0"/>
              <a:t>-I also point out how my collection of HD-related stamps includes people, places, events, and “things”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My concerted efforts to acquire material actually began at </a:t>
            </a:r>
            <a:r>
              <a:rPr lang="en-US" dirty="0" err="1"/>
              <a:t>Gulfpex</a:t>
            </a:r>
            <a:r>
              <a:rPr lang="en-US" dirty="0"/>
              <a:t> this past year</a:t>
            </a:r>
          </a:p>
          <a:p>
            <a:pPr>
              <a:buFontTx/>
              <a:buChar char="-"/>
            </a:pPr>
            <a:r>
              <a:rPr lang="en-US" dirty="0"/>
              <a:t>(Dealers at any stamp show can be helpful)</a:t>
            </a:r>
          </a:p>
          <a:p>
            <a:r>
              <a:rPr lang="en-US" dirty="0"/>
              <a:t>Often I had a number other than the Scoot number limiting the help from </a:t>
            </a:r>
            <a:r>
              <a:rPr lang="en-US" dirty="0" err="1"/>
              <a:t>dealders</a:t>
            </a:r>
            <a:endParaRPr lang="en-US" dirty="0"/>
          </a:p>
          <a:p>
            <a:endParaRPr lang="en-US" dirty="0"/>
          </a:p>
          <a:p>
            <a:pPr>
              <a:buFontTx/>
              <a:buChar char="-"/>
            </a:pPr>
            <a:r>
              <a:rPr lang="en-US" dirty="0"/>
              <a:t>Internet sites  like </a:t>
            </a:r>
            <a:r>
              <a:rPr lang="en-US" dirty="0" err="1"/>
              <a:t>PostBeeld</a:t>
            </a:r>
            <a:r>
              <a:rPr lang="en-US" dirty="0"/>
              <a:t> in the Netherlands were sometimes a good source</a:t>
            </a:r>
          </a:p>
          <a:p>
            <a:pPr>
              <a:buFontTx/>
              <a:buChar char="-"/>
            </a:pPr>
            <a:endParaRPr lang="en-US" dirty="0"/>
          </a:p>
          <a:p>
            <a:pPr>
              <a:buFontTx/>
              <a:buChar char="-"/>
            </a:pPr>
            <a:r>
              <a:rPr lang="en-US" dirty="0"/>
              <a:t>As was the Lions International Stamp Club</a:t>
            </a:r>
          </a:p>
          <a:p>
            <a:pPr>
              <a:buFontTx/>
              <a:buChar char="-"/>
            </a:pPr>
            <a:endParaRPr lang="en-US" dirty="0"/>
          </a:p>
          <a:p>
            <a:pPr>
              <a:buFontTx/>
              <a:buChar char="-"/>
            </a:pPr>
            <a:r>
              <a:rPr lang="en-US" dirty="0"/>
              <a:t>-Then there was </a:t>
            </a:r>
            <a:r>
              <a:rPr lang="en-US" dirty="0" err="1"/>
              <a:t>Ebay</a:t>
            </a:r>
            <a:r>
              <a:rPr lang="en-US" dirty="0"/>
              <a:t> as a source – “leprosy on stamps” nets a section devoted to HD-related stamps</a:t>
            </a:r>
          </a:p>
          <a:p>
            <a:pPr>
              <a:buFontTx/>
              <a:buChar char="-"/>
            </a:pPr>
            <a:endParaRPr lang="en-US" dirty="0"/>
          </a:p>
          <a:p>
            <a:pPr>
              <a:buFontTx/>
              <a:buChar char="-"/>
            </a:pPr>
            <a:r>
              <a:rPr lang="en-US" dirty="0"/>
              <a:t>Absent from these resources is the American Topical Association (ATA).  You must be a member of ATA to access their database/ lists of </a:t>
            </a:r>
            <a:r>
              <a:rPr lang="en-US" dirty="0" err="1"/>
              <a:t>topicals</a:t>
            </a:r>
            <a:r>
              <a:rPr lang="en-US" dirty="0"/>
              <a:t> and in-turn pay for each topic that you access.  Their database includes 110 entries titled “leprosy”</a:t>
            </a:r>
          </a:p>
        </p:txBody>
      </p:sp>
      <p:sp>
        <p:nvSpPr>
          <p:cNvPr id="4" name="Slide Number Placeholder 3"/>
          <p:cNvSpPr>
            <a:spLocks noGrp="1"/>
          </p:cNvSpPr>
          <p:nvPr>
            <p:ph type="sldNum" sz="quarter" idx="10"/>
          </p:nvPr>
        </p:nvSpPr>
        <p:spPr/>
        <p:txBody>
          <a:bodyPr/>
          <a:lstStyle/>
          <a:p>
            <a:fld id="{00AB4E50-FDA2-4D65-944E-AE5B93E1D8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were four principal challenges that I encountered and continue to encounter when collecting material</a:t>
            </a:r>
          </a:p>
        </p:txBody>
      </p:sp>
      <p:sp>
        <p:nvSpPr>
          <p:cNvPr id="4" name="Slide Number Placeholder 3"/>
          <p:cNvSpPr>
            <a:spLocks noGrp="1"/>
          </p:cNvSpPr>
          <p:nvPr>
            <p:ph type="sldNum" sz="quarter" idx="10"/>
          </p:nvPr>
        </p:nvSpPr>
        <p:spPr/>
        <p:txBody>
          <a:bodyPr/>
          <a:lstStyle/>
          <a:p>
            <a:fld id="{00AB4E50-FDA2-4D65-944E-AE5B93E1D8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hope the resource has a built in “sort” capability that supports identifying the material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you see  that the internet source includes sort options</a:t>
            </a:r>
          </a:p>
        </p:txBody>
      </p:sp>
      <p:sp>
        <p:nvSpPr>
          <p:cNvPr id="4" name="Slide Number Placeholder 3"/>
          <p:cNvSpPr>
            <a:spLocks noGrp="1"/>
          </p:cNvSpPr>
          <p:nvPr>
            <p:ph type="sldNum" sz="quarter" idx="10"/>
          </p:nvPr>
        </p:nvSpPr>
        <p:spPr/>
        <p:txBody>
          <a:bodyPr/>
          <a:lstStyle/>
          <a:p>
            <a:fld id="{00AB4E50-FDA2-4D65-944E-AE5B93E1D8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Regretfully , not every resource will give a Scott number which presents a problem for those of us who do not own or have ready access to Scott’s International Catalog.</a:t>
            </a:r>
          </a:p>
        </p:txBody>
      </p:sp>
      <p:sp>
        <p:nvSpPr>
          <p:cNvPr id="4" name="Slide Number Placeholder 3"/>
          <p:cNvSpPr>
            <a:spLocks noGrp="1"/>
          </p:cNvSpPr>
          <p:nvPr>
            <p:ph type="sldNum" sz="quarter" idx="10"/>
          </p:nvPr>
        </p:nvSpPr>
        <p:spPr/>
        <p:txBody>
          <a:bodyPr/>
          <a:lstStyle/>
          <a:p>
            <a:fld id="{00AB4E50-FDA2-4D65-944E-AE5B93E1D8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stamp does include the Scott number as an identifier, but often I found this not to be the case </a:t>
            </a:r>
          </a:p>
        </p:txBody>
      </p:sp>
      <p:sp>
        <p:nvSpPr>
          <p:cNvPr id="4" name="Slide Number Placeholder 3"/>
          <p:cNvSpPr>
            <a:spLocks noGrp="1"/>
          </p:cNvSpPr>
          <p:nvPr>
            <p:ph type="sldNum" sz="quarter" idx="10"/>
          </p:nvPr>
        </p:nvSpPr>
        <p:spPr/>
        <p:txBody>
          <a:bodyPr/>
          <a:lstStyle/>
          <a:p>
            <a:fld id="{00AB4E50-FDA2-4D65-944E-AE5B93E1D8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F3594-0AEF-4450-ACD1-22D257C78B4F}"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F3594-0AEF-4450-ACD1-22D257C78B4F}"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F3594-0AEF-4450-ACD1-22D257C78B4F}"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F3594-0AEF-4450-ACD1-22D257C78B4F}"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F3594-0AEF-4450-ACD1-22D257C78B4F}" type="datetimeFigureOut">
              <a:rPr lang="en-US" smtClean="0"/>
              <a:pPr/>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F3594-0AEF-4450-ACD1-22D257C78B4F}"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F3594-0AEF-4450-ACD1-22D257C78B4F}" type="datetimeFigureOut">
              <a:rPr lang="en-US" smtClean="0"/>
              <a:pPr/>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F3594-0AEF-4450-ACD1-22D257C78B4F}" type="datetimeFigureOut">
              <a:rPr lang="en-US" smtClean="0"/>
              <a:pPr/>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F3594-0AEF-4450-ACD1-22D257C78B4F}" type="datetimeFigureOut">
              <a:rPr lang="en-US" smtClean="0"/>
              <a:pPr/>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F3594-0AEF-4450-ACD1-22D257C78B4F}"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F3594-0AEF-4450-ACD1-22D257C78B4F}" type="datetimeFigureOut">
              <a:rPr lang="en-US" smtClean="0"/>
              <a:pPr/>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A1C3-EC45-4CE1-8333-FC4EC08622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F3594-0AEF-4450-ACD1-22D257C78B4F}" type="datetimeFigureOut">
              <a:rPr lang="en-US" smtClean="0"/>
              <a:pPr/>
              <a:t>7/5/2018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A1C3-EC45-4CE1-8333-FC4EC08622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Novice’s Approach to </a:t>
            </a:r>
            <a:br>
              <a:rPr lang="en-US" dirty="0"/>
            </a:br>
            <a:r>
              <a:rPr lang="en-US" dirty="0"/>
              <a:t>Topical Stamp Collecting</a:t>
            </a:r>
          </a:p>
        </p:txBody>
      </p:sp>
      <p:sp>
        <p:nvSpPr>
          <p:cNvPr id="3" name="Subtitle 2"/>
          <p:cNvSpPr>
            <a:spLocks noGrp="1"/>
          </p:cNvSpPr>
          <p:nvPr>
            <p:ph type="subTitle" idx="1"/>
          </p:nvPr>
        </p:nvSpPr>
        <p:spPr/>
        <p:txBody>
          <a:bodyPr>
            <a:normAutofit/>
          </a:bodyPr>
          <a:lstStyle/>
          <a:p>
            <a:pPr algn="l"/>
            <a:r>
              <a:rPr lang="en-US" sz="2200" i="1" dirty="0"/>
              <a:t>My interests in Hansen’s Disease (HD) or leprosy led to an interest in collecting stamps related to HD with no preconceived ideas about how many or how interesting such stamps might be</a:t>
            </a:r>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Acqusition</a:t>
            </a:r>
            <a:r>
              <a:rPr lang="en-US" dirty="0"/>
              <a:t> Challenges</a:t>
            </a:r>
          </a:p>
        </p:txBody>
      </p:sp>
      <p:sp>
        <p:nvSpPr>
          <p:cNvPr id="3" name="Content Placeholder 2"/>
          <p:cNvSpPr>
            <a:spLocks noGrp="1"/>
          </p:cNvSpPr>
          <p:nvPr>
            <p:ph idx="1"/>
          </p:nvPr>
        </p:nvSpPr>
        <p:spPr/>
        <p:txBody>
          <a:bodyPr>
            <a:normAutofit fontScale="92500" lnSpcReduction="10000"/>
          </a:bodyPr>
          <a:lstStyle/>
          <a:p>
            <a:pPr>
              <a:buNone/>
            </a:pPr>
            <a:endParaRPr lang="en-US" dirty="0"/>
          </a:p>
          <a:p>
            <a:pPr>
              <a:buNone/>
            </a:pPr>
            <a:endParaRPr lang="en-US" dirty="0"/>
          </a:p>
          <a:p>
            <a:pPr>
              <a:buNone/>
            </a:pPr>
            <a:endParaRPr lang="en-US" dirty="0"/>
          </a:p>
          <a:p>
            <a:r>
              <a:rPr lang="en-US" dirty="0"/>
              <a:t>“Keywords” not included on stamp</a:t>
            </a:r>
          </a:p>
          <a:p>
            <a:pPr>
              <a:buNone/>
            </a:pPr>
            <a:r>
              <a:rPr lang="en-US" sz="2200" dirty="0"/>
              <a:t> </a:t>
            </a:r>
          </a:p>
          <a:p>
            <a:pPr>
              <a:buNone/>
            </a:pPr>
            <a:r>
              <a:rPr lang="en-US" sz="2200" dirty="0"/>
              <a:t>         	</a:t>
            </a:r>
            <a:r>
              <a:rPr lang="en-US" sz="2200" i="1" dirty="0"/>
              <a:t>The examples shown in the next slide show 1) Dr Albert 	Schweitzer  outside a leprosy hospital with no “keyword” to 	indicate 	his location or that he is holding the children of HD patients   	and 2) Baba </a:t>
            </a:r>
            <a:r>
              <a:rPr lang="en-US" sz="2200" i="1" dirty="0" err="1"/>
              <a:t>Amte</a:t>
            </a:r>
            <a:r>
              <a:rPr lang="en-US" sz="2200" i="1" dirty="0"/>
              <a:t>, a highly-revered champion of HD patients in </a:t>
            </a:r>
            <a:r>
              <a:rPr lang="en-US" sz="2200" i="1"/>
              <a:t>India     	with </a:t>
            </a:r>
            <a:r>
              <a:rPr lang="en-US" sz="2200" i="1" dirty="0"/>
              <a:t>no “keyword/s</a:t>
            </a:r>
            <a:r>
              <a:rPr lang="en-US" sz="2200" i="1"/>
              <a:t>” related to HD</a:t>
            </a:r>
            <a:endParaRPr lang="en-US" sz="2200" i="1" dirty="0"/>
          </a:p>
          <a:p>
            <a:pPr>
              <a:buNone/>
            </a:pPr>
            <a:r>
              <a:rPr lang="en-US" i="1"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164814" y="1600200"/>
            <a:ext cx="6814371"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164814" y="304800"/>
            <a:ext cx="7434381" cy="623315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r>
              <a:rPr lang="en-US" sz="2200" i="1" dirty="0"/>
              <a:t>These next two slides feature artist </a:t>
            </a:r>
            <a:r>
              <a:rPr lang="en-US" sz="2200" i="1" dirty="0" err="1"/>
              <a:t>Semisi</a:t>
            </a:r>
            <a:r>
              <a:rPr lang="en-US" sz="2200" i="1" dirty="0"/>
              <a:t> Maya noted on this slide as a “Disabled Person” with his artwork featured on the stamps of the next slide. (From any of the stamps, there is no apparent indication that </a:t>
            </a:r>
            <a:r>
              <a:rPr lang="en-US" sz="2200" i="1" dirty="0" err="1"/>
              <a:t>Semisi</a:t>
            </a:r>
            <a:r>
              <a:rPr lang="en-US" sz="2200" i="1" dirty="0"/>
              <a:t> Maya  is an HD patient)</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1164814" y="1600200"/>
            <a:ext cx="6814371"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164814" y="1600200"/>
            <a:ext cx="6814371"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Acqusition</a:t>
            </a:r>
            <a:r>
              <a:rPr lang="en-US" dirty="0"/>
              <a:t> Challenges</a:t>
            </a:r>
          </a:p>
        </p:txBody>
      </p:sp>
      <p:sp>
        <p:nvSpPr>
          <p:cNvPr id="3" name="Content Placeholder 2"/>
          <p:cNvSpPr>
            <a:spLocks noGrp="1"/>
          </p:cNvSpPr>
          <p:nvPr>
            <p:ph idx="1"/>
          </p:nvPr>
        </p:nvSpPr>
        <p:spPr/>
        <p:txBody>
          <a:bodyPr/>
          <a:lstStyle/>
          <a:p>
            <a:pPr>
              <a:buNone/>
            </a:pPr>
            <a:endParaRPr lang="en-US" dirty="0"/>
          </a:p>
          <a:p>
            <a:pPr>
              <a:buNone/>
            </a:pPr>
            <a:endParaRPr lang="en-US" dirty="0"/>
          </a:p>
          <a:p>
            <a:r>
              <a:rPr lang="en-US" dirty="0"/>
              <a:t>Knowledge of </a:t>
            </a:r>
            <a:r>
              <a:rPr lang="en-US" dirty="0" err="1"/>
              <a:t>people,places,events</a:t>
            </a:r>
            <a:endParaRPr lang="en-US" dirty="0"/>
          </a:p>
          <a:p>
            <a:pPr>
              <a:buNone/>
            </a:pPr>
            <a:r>
              <a:rPr lang="en-US" dirty="0"/>
              <a:t> </a:t>
            </a:r>
            <a:r>
              <a:rPr lang="en-US" sz="2200" dirty="0"/>
              <a:t>	</a:t>
            </a:r>
            <a:r>
              <a:rPr lang="en-US" sz="2200" i="1" dirty="0"/>
              <a:t>[Because as seen in the previous examples, a stamp cannot or does not disclose the entire subject matter behind the stamp, it is necessary to study people, places, and events associated with the topic of the collection – in my case, Hansen’s Disease (HD)]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200" i="1" dirty="0"/>
              <a:t>Little is written about Eunice Weaver, a champion of HD patients in multiple countries, establishing </a:t>
            </a:r>
            <a:r>
              <a:rPr lang="en-US" sz="2200" i="1" dirty="0" err="1"/>
              <a:t>leprosariums</a:t>
            </a:r>
            <a:r>
              <a:rPr lang="en-US" sz="2200" i="1" dirty="0"/>
              <a:t> and centers for the care of children of HD patients.  Here she is featured on Brazilian stamps.  The next slide shows a photo of Ms Weaver with children she supported.  </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1164814" y="1600200"/>
            <a:ext cx="6814371"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533400" y="609600"/>
            <a:ext cx="7847403" cy="521208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Two Passions</a:t>
            </a:r>
          </a:p>
        </p:txBody>
      </p:sp>
      <p:sp>
        <p:nvSpPr>
          <p:cNvPr id="3" name="Content Placeholder 2"/>
          <p:cNvSpPr>
            <a:spLocks noGrp="1"/>
          </p:cNvSpPr>
          <p:nvPr>
            <p:ph idx="1"/>
          </p:nvPr>
        </p:nvSpPr>
        <p:spPr/>
        <p:txBody>
          <a:bodyPr/>
          <a:lstStyle/>
          <a:p>
            <a:pPr>
              <a:buNone/>
            </a:pPr>
            <a:endParaRPr lang="en-US" dirty="0"/>
          </a:p>
          <a:p>
            <a:r>
              <a:rPr lang="en-US" dirty="0"/>
              <a:t>Hansen’s Disease (HD)</a:t>
            </a:r>
          </a:p>
          <a:p>
            <a:r>
              <a:rPr lang="en-US" dirty="0"/>
              <a:t>Stamp Collecting</a:t>
            </a:r>
          </a:p>
          <a:p>
            <a:pPr>
              <a:buNone/>
            </a:pPr>
            <a:endParaRPr lang="en-US" sz="2200" dirty="0"/>
          </a:p>
          <a:p>
            <a:pPr>
              <a:buNone/>
            </a:pPr>
            <a:endParaRPr lang="en-US" sz="2200" dirty="0"/>
          </a:p>
          <a:p>
            <a:pPr>
              <a:buNone/>
            </a:pPr>
            <a:r>
              <a:rPr lang="en-US" sz="2200" i="1" dirty="0"/>
              <a:t>Next slide features an article of mine that was published in The STAR, a periodical dedicated to “radiating the truth” about HD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article.jpg"/>
          <p:cNvPicPr>
            <a:picLocks noGrp="1" noChangeAspect="1"/>
          </p:cNvPicPr>
          <p:nvPr>
            <p:ph idx="1"/>
          </p:nvPr>
        </p:nvPicPr>
        <p:blipFill>
          <a:blip r:embed="rId3" cstate="print"/>
          <a:stretch>
            <a:fillRect/>
          </a:stretch>
        </p:blipFill>
        <p:spPr>
          <a:xfrm>
            <a:off x="-1447800" y="-228600"/>
            <a:ext cx="12904559" cy="73609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Acquisition Resources For Topical Stamps</a:t>
            </a:r>
          </a:p>
        </p:txBody>
      </p:sp>
      <p:sp>
        <p:nvSpPr>
          <p:cNvPr id="3" name="Content Placeholder 2"/>
          <p:cNvSpPr>
            <a:spLocks noGrp="1"/>
          </p:cNvSpPr>
          <p:nvPr>
            <p:ph idx="1"/>
          </p:nvPr>
        </p:nvSpPr>
        <p:spPr/>
        <p:txBody>
          <a:bodyPr/>
          <a:lstStyle/>
          <a:p>
            <a:endParaRPr lang="en-US" dirty="0"/>
          </a:p>
          <a:p>
            <a:r>
              <a:rPr lang="en-US" dirty="0" err="1"/>
              <a:t>Gulfpex</a:t>
            </a:r>
            <a:r>
              <a:rPr lang="en-US" dirty="0"/>
              <a:t> Dealers – dealers at Stamp Shows</a:t>
            </a:r>
          </a:p>
          <a:p>
            <a:r>
              <a:rPr lang="en-US" dirty="0" err="1"/>
              <a:t>PostBeeld</a:t>
            </a:r>
            <a:r>
              <a:rPr lang="en-US" dirty="0"/>
              <a:t> – and other on-line resources </a:t>
            </a:r>
          </a:p>
          <a:p>
            <a:r>
              <a:rPr lang="en-US" dirty="0"/>
              <a:t>Lions International Stamp Club</a:t>
            </a:r>
          </a:p>
          <a:p>
            <a:r>
              <a:rPr lang="en-US" dirty="0" err="1"/>
              <a:t>Ebay</a:t>
            </a:r>
            <a:r>
              <a:rPr lang="en-US" dirty="0"/>
              <a:t>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Acqusition</a:t>
            </a:r>
            <a:r>
              <a:rPr lang="en-US" dirty="0"/>
              <a:t> Challenges</a:t>
            </a:r>
          </a:p>
        </p:txBody>
      </p:sp>
      <p:sp>
        <p:nvSpPr>
          <p:cNvPr id="3" name="Content Placeholder 2"/>
          <p:cNvSpPr>
            <a:spLocks noGrp="1"/>
          </p:cNvSpPr>
          <p:nvPr>
            <p:ph idx="1"/>
          </p:nvPr>
        </p:nvSpPr>
        <p:spPr/>
        <p:txBody>
          <a:bodyPr/>
          <a:lstStyle/>
          <a:p>
            <a:pPr>
              <a:buNone/>
            </a:pPr>
            <a:endParaRPr lang="en-US" dirty="0"/>
          </a:p>
          <a:p>
            <a:r>
              <a:rPr lang="en-US" dirty="0"/>
              <a:t>“Sorting” support from resource</a:t>
            </a:r>
          </a:p>
          <a:p>
            <a:r>
              <a:rPr lang="en-US" dirty="0"/>
              <a:t>Scott number not used by resource</a:t>
            </a:r>
          </a:p>
          <a:p>
            <a:r>
              <a:rPr lang="en-US" dirty="0"/>
              <a:t>“Keywords” not included on stamp</a:t>
            </a:r>
          </a:p>
          <a:p>
            <a:r>
              <a:rPr lang="en-US" dirty="0"/>
              <a:t>Knowledge of </a:t>
            </a:r>
            <a:r>
              <a:rPr lang="en-US" dirty="0" err="1"/>
              <a:t>people,places,events</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Acqusition</a:t>
            </a:r>
            <a:r>
              <a:rPr lang="en-US" dirty="0"/>
              <a:t> Challenges</a:t>
            </a:r>
          </a:p>
        </p:txBody>
      </p:sp>
      <p:sp>
        <p:nvSpPr>
          <p:cNvPr id="3" name="Content Placeholder 2"/>
          <p:cNvSpPr>
            <a:spLocks noGrp="1"/>
          </p:cNvSpPr>
          <p:nvPr>
            <p:ph idx="1"/>
          </p:nvPr>
        </p:nvSpPr>
        <p:spPr/>
        <p:txBody>
          <a:bodyPr/>
          <a:lstStyle/>
          <a:p>
            <a:pPr>
              <a:buNone/>
            </a:pPr>
            <a:endParaRPr lang="en-US" dirty="0"/>
          </a:p>
          <a:p>
            <a:r>
              <a:rPr lang="en-US" dirty="0"/>
              <a:t>“Sorting” support from resource</a:t>
            </a:r>
          </a:p>
          <a:p>
            <a:endParaRPr lang="en-US" dirty="0"/>
          </a:p>
          <a:p>
            <a:pPr>
              <a:buNone/>
            </a:pPr>
            <a:r>
              <a:rPr lang="en-US" sz="2200" dirty="0"/>
              <a:t>      </a:t>
            </a:r>
            <a:r>
              <a:rPr lang="en-US" sz="2200" i="1" dirty="0"/>
              <a:t>Next slide illustrates filtering capability (by “keyword/keywords” of one internet website, not a characteristic of every resource site)</a:t>
            </a:r>
          </a:p>
          <a:p>
            <a:pPr>
              <a:buNone/>
            </a:pPr>
            <a:r>
              <a:rPr lang="en-US" i="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stbeeld4.jpg"/>
          <p:cNvPicPr>
            <a:picLocks noGrp="1" noChangeAspect="1"/>
          </p:cNvPicPr>
          <p:nvPr>
            <p:ph idx="1"/>
          </p:nvPr>
        </p:nvPicPr>
        <p:blipFill>
          <a:blip r:embed="rId3" cstate="print"/>
          <a:stretch>
            <a:fillRect/>
          </a:stretch>
        </p:blipFill>
        <p:spPr>
          <a:xfrm>
            <a:off x="-152400" y="0"/>
            <a:ext cx="10894704" cy="5943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Acqusition</a:t>
            </a:r>
            <a:r>
              <a:rPr lang="en-US" dirty="0"/>
              <a:t> Challenges</a:t>
            </a:r>
          </a:p>
        </p:txBody>
      </p:sp>
      <p:sp>
        <p:nvSpPr>
          <p:cNvPr id="3" name="Content Placeholder 2"/>
          <p:cNvSpPr>
            <a:spLocks noGrp="1"/>
          </p:cNvSpPr>
          <p:nvPr>
            <p:ph idx="1"/>
          </p:nvPr>
        </p:nvSpPr>
        <p:spPr/>
        <p:txBody>
          <a:bodyPr/>
          <a:lstStyle/>
          <a:p>
            <a:pPr>
              <a:buNone/>
            </a:pPr>
            <a:endParaRPr lang="en-US" dirty="0"/>
          </a:p>
          <a:p>
            <a:pPr>
              <a:buNone/>
            </a:pPr>
            <a:endParaRPr lang="en-US" dirty="0"/>
          </a:p>
          <a:p>
            <a:r>
              <a:rPr lang="en-US" dirty="0"/>
              <a:t>Scott number not used by resource</a:t>
            </a:r>
          </a:p>
          <a:p>
            <a:pPr>
              <a:buNone/>
            </a:pPr>
            <a:endParaRPr lang="en-US" sz="2200" dirty="0"/>
          </a:p>
          <a:p>
            <a:pPr>
              <a:buNone/>
            </a:pPr>
            <a:r>
              <a:rPr lang="en-US" sz="2200" dirty="0"/>
              <a:t>    </a:t>
            </a:r>
            <a:r>
              <a:rPr lang="en-US" sz="2200" i="1" dirty="0"/>
              <a:t>Thankfully, the Scott number is used by an on-line resource as seen in the next slide though this is often not the case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stbeeld4.jpg"/>
          <p:cNvPicPr>
            <a:picLocks noGrp="1" noChangeAspect="1"/>
          </p:cNvPicPr>
          <p:nvPr>
            <p:ph idx="1"/>
          </p:nvPr>
        </p:nvPicPr>
        <p:blipFill>
          <a:blip r:embed="rId3" cstate="print"/>
          <a:stretch>
            <a:fillRect/>
          </a:stretch>
        </p:blipFill>
        <p:spPr>
          <a:xfrm>
            <a:off x="-152400" y="0"/>
            <a:ext cx="10894704" cy="59436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319</TotalTime>
  <Words>1034</Words>
  <Application>Microsoft Office PowerPoint</Application>
  <PresentationFormat>On-screen Show (4:3)</PresentationFormat>
  <Paragraphs>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 Novice’s Approach to  Topical Stamp Collecting</vt:lpstr>
      <vt:lpstr>Combining Two Passions</vt:lpstr>
      <vt:lpstr>PowerPoint Presentation</vt:lpstr>
      <vt:lpstr>Acquisition Resources For Topical Stamps</vt:lpstr>
      <vt:lpstr>Acqusition Challenges</vt:lpstr>
      <vt:lpstr>Acqusition Challenges</vt:lpstr>
      <vt:lpstr>PowerPoint Presentation</vt:lpstr>
      <vt:lpstr>Acqusition Challenges</vt:lpstr>
      <vt:lpstr>PowerPoint Presentation</vt:lpstr>
      <vt:lpstr>Acqusition Challenges</vt:lpstr>
      <vt:lpstr>PowerPoint Presentation</vt:lpstr>
      <vt:lpstr>PowerPoint Presentation</vt:lpstr>
      <vt:lpstr>These next two slides feature artist Semisi Maya noted on this slide as a “Disabled Person” with his artwork featured on the stamps of the next slide. (From any of the stamps, there is no apparent indication that Semisi Maya  is an HD patient)</vt:lpstr>
      <vt:lpstr>PowerPoint Presentation</vt:lpstr>
      <vt:lpstr>Acqusition Challenges</vt:lpstr>
      <vt:lpstr>Little is written about Eunice Weaver, a champion of HD patients in multiple countries, establishing leprosariums and centers for the care of children of HD patients.  Here she is featured on Brazilian stamps.  The next slide shows a photo of Ms Weaver with children she supported.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Novice’s Approach to  Topical Stamp Collecting</dc:title>
  <dc:creator>Tom</dc:creator>
  <cp:lastModifiedBy>Smokey Nelms</cp:lastModifiedBy>
  <cp:revision>39</cp:revision>
  <dcterms:created xsi:type="dcterms:W3CDTF">2017-11-27T06:15:54Z</dcterms:created>
  <dcterms:modified xsi:type="dcterms:W3CDTF">2018-07-05T15:46:11Z</dcterms:modified>
</cp:coreProperties>
</file>